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59" r:id="rId5"/>
    <p:sldId id="261" r:id="rId6"/>
    <p:sldId id="262" r:id="rId7"/>
    <p:sldId id="265" r:id="rId8"/>
    <p:sldId id="260"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68"/>
    <p:restoredTop sz="88136" autoAdjust="0"/>
  </p:normalViewPr>
  <p:slideViewPr>
    <p:cSldViewPr snapToGrid="0" snapToObjects="1">
      <p:cViewPr varScale="1">
        <p:scale>
          <a:sx n="89" d="100"/>
          <a:sy n="89" d="100"/>
        </p:scale>
        <p:origin x="90"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64E5B-E66E-5046-BBB9-B38B4D992752}"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D0955-E21E-2A4E-98B9-A9B787C0340C}" type="slidenum">
              <a:rPr lang="en-US" smtClean="0"/>
              <a:t>‹#›</a:t>
            </a:fld>
            <a:endParaRPr lang="en-US"/>
          </a:p>
        </p:txBody>
      </p:sp>
    </p:spTree>
    <p:extLst>
      <p:ext uri="{BB962C8B-B14F-4D97-AF65-F5344CB8AC3E}">
        <p14:creationId xmlns:p14="http://schemas.microsoft.com/office/powerpoint/2010/main" val="1963852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7913808-F42D-AE46-AABC-49AB42D1D57C}"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5FA01-8FE0-7C4D-8581-CE8E7FD4606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13808-F42D-AE46-AABC-49AB42D1D57C}"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FA01-8FE0-7C4D-8581-CE8E7FD460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13808-F42D-AE46-AABC-49AB42D1D57C}"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FA01-8FE0-7C4D-8581-CE8E7FD460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913808-F42D-AE46-AABC-49AB42D1D57C}"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5FA01-8FE0-7C4D-8581-CE8E7FD460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913808-F42D-AE46-AABC-49AB42D1D57C}"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5FA01-8FE0-7C4D-8581-CE8E7FD4606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F7913808-F42D-AE46-AABC-49AB42D1D57C}" type="datetimeFigureOut">
              <a:rPr lang="en-US" smtClean="0"/>
              <a:t>3/29/2018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A45FA01-8FE0-7C4D-8581-CE8E7FD460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913808-F42D-AE46-AABC-49AB42D1D57C}"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5FA01-8FE0-7C4D-8581-CE8E7FD4606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913808-F42D-AE46-AABC-49AB42D1D57C}"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5FA01-8FE0-7C4D-8581-CE8E7FD460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13808-F42D-AE46-AABC-49AB42D1D57C}"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5FA01-8FE0-7C4D-8581-CE8E7FD460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F7913808-F42D-AE46-AABC-49AB42D1D57C}" type="datetimeFigureOut">
              <a:rPr lang="en-US" smtClean="0"/>
              <a:t>3/29/2018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1A45FA01-8FE0-7C4D-8581-CE8E7FD460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7913808-F42D-AE46-AABC-49AB42D1D57C}" type="datetimeFigureOut">
              <a:rPr lang="en-US" smtClean="0"/>
              <a:t>3/29/2018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1A45FA01-8FE0-7C4D-8581-CE8E7FD460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7913808-F42D-AE46-AABC-49AB42D1D57C}" type="datetimeFigureOut">
              <a:rPr lang="en-US" smtClean="0"/>
              <a:t>3/29/2018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A45FA01-8FE0-7C4D-8581-CE8E7FD46069}" type="slidenum">
              <a:rPr lang="en-US" smtClean="0"/>
              <a:t>‹#›</a:t>
            </a:fld>
            <a:endParaRPr lang="en-US"/>
          </a:p>
        </p:txBody>
      </p:sp>
    </p:spTree>
    <p:extLst>
      <p:ext uri="{BB962C8B-B14F-4D97-AF65-F5344CB8AC3E}">
        <p14:creationId xmlns:p14="http://schemas.microsoft.com/office/powerpoint/2010/main" val="128702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jDxS7VtRT5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Labor force</a:t>
            </a:r>
            <a:endParaRPr lang="en-US" dirty="0"/>
          </a:p>
        </p:txBody>
      </p:sp>
      <p:sp>
        <p:nvSpPr>
          <p:cNvPr id="3" name="Subtitle 2"/>
          <p:cNvSpPr>
            <a:spLocks noGrp="1"/>
          </p:cNvSpPr>
          <p:nvPr>
            <p:ph type="subTitle" idx="1"/>
          </p:nvPr>
        </p:nvSpPr>
        <p:spPr/>
        <p:txBody>
          <a:bodyPr/>
          <a:lstStyle/>
          <a:p>
            <a:r>
              <a:rPr lang="en-US" dirty="0" smtClean="0"/>
              <a:t>Wages &amp; Unions</a:t>
            </a:r>
            <a:endParaRPr lang="en-US" dirty="0"/>
          </a:p>
        </p:txBody>
      </p:sp>
    </p:spTree>
    <p:extLst>
      <p:ext uri="{BB962C8B-B14F-4D97-AF65-F5344CB8AC3E}">
        <p14:creationId xmlns:p14="http://schemas.microsoft.com/office/powerpoint/2010/main" val="2050754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40000"/>
          </a:blip>
          <a:srcRect t="1747"/>
          <a:stretch/>
        </p:blipFill>
        <p:spPr>
          <a:xfrm>
            <a:off x="20" y="10"/>
            <a:ext cx="12191980" cy="6857990"/>
          </a:xfrm>
          <a:prstGeom prst="rect">
            <a:avLst/>
          </a:prstGeom>
        </p:spPr>
      </p:pic>
      <p:sp>
        <p:nvSpPr>
          <p:cNvPr id="2" name="Title 1"/>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rPr>
              <a:t>Labor Unions</a:t>
            </a:r>
          </a:p>
        </p:txBody>
      </p:sp>
      <p:sp>
        <p:nvSpPr>
          <p:cNvPr id="3" name="Content Placeholder 2"/>
          <p:cNvSpPr>
            <a:spLocks noGrp="1"/>
          </p:cNvSpPr>
          <p:nvPr>
            <p:ph idx="1"/>
          </p:nvPr>
        </p:nvSpPr>
        <p:spPr>
          <a:xfrm>
            <a:off x="1493003" y="2738504"/>
            <a:ext cx="9205993" cy="3778254"/>
          </a:xfrm>
        </p:spPr>
        <p:txBody>
          <a:bodyPr>
            <a:normAutofit/>
          </a:bodyPr>
          <a:lstStyle/>
          <a:p>
            <a:r>
              <a:rPr lang="en-US" dirty="0"/>
              <a:t>A </a:t>
            </a:r>
            <a:r>
              <a:rPr lang="en-US" dirty="0">
                <a:solidFill>
                  <a:srgbClr val="FF0000"/>
                </a:solidFill>
              </a:rPr>
              <a:t>Labor Union </a:t>
            </a:r>
            <a:r>
              <a:rPr lang="en-US" dirty="0"/>
              <a:t>is an organization that tries to improve the working conditions, wages, and benefits of its members.</a:t>
            </a:r>
          </a:p>
          <a:p>
            <a:r>
              <a:rPr lang="en-US" dirty="0"/>
              <a:t>Unions grew during the 1790’s as worker discontent for working conditions grew. </a:t>
            </a:r>
          </a:p>
          <a:p>
            <a:r>
              <a:rPr lang="en-US" dirty="0"/>
              <a:t>Workers would go on </a:t>
            </a:r>
            <a:r>
              <a:rPr lang="en-US" dirty="0">
                <a:solidFill>
                  <a:srgbClr val="FF0000"/>
                </a:solidFill>
              </a:rPr>
              <a:t>strike</a:t>
            </a:r>
            <a:r>
              <a:rPr lang="en-US" dirty="0"/>
              <a:t> and refuse to work until their demands were met.</a:t>
            </a:r>
          </a:p>
          <a:p>
            <a:r>
              <a:rPr lang="en-US" dirty="0"/>
              <a:t>As time has gone on, Union membership has declined significantly in the U.S., down to about 8 percent in 2005.</a:t>
            </a:r>
          </a:p>
        </p:txBody>
      </p:sp>
    </p:spTree>
    <p:extLst>
      <p:ext uri="{BB962C8B-B14F-4D97-AF65-F5344CB8AC3E}">
        <p14:creationId xmlns:p14="http://schemas.microsoft.com/office/powerpoint/2010/main" val="225291319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78892"/>
            <a:ext cx="7729728" cy="1188720"/>
          </a:xfrm>
        </p:spPr>
        <p:txBody>
          <a:bodyPr/>
          <a:lstStyle/>
          <a:p>
            <a:r>
              <a:rPr lang="en-US" dirty="0" smtClean="0"/>
              <a:t>Labor </a:t>
            </a:r>
            <a:r>
              <a:rPr lang="en-US" smtClean="0"/>
              <a:t>and management</a:t>
            </a:r>
            <a:endParaRPr lang="en-US"/>
          </a:p>
        </p:txBody>
      </p:sp>
      <p:sp>
        <p:nvSpPr>
          <p:cNvPr id="3" name="Content Placeholder 2"/>
          <p:cNvSpPr>
            <a:spLocks noGrp="1"/>
          </p:cNvSpPr>
          <p:nvPr>
            <p:ph idx="1"/>
          </p:nvPr>
        </p:nvSpPr>
        <p:spPr>
          <a:xfrm>
            <a:off x="457200" y="1783080"/>
            <a:ext cx="11216640" cy="4754880"/>
          </a:xfrm>
        </p:spPr>
        <p:txBody>
          <a:bodyPr/>
          <a:lstStyle/>
          <a:p>
            <a:r>
              <a:rPr lang="en-US" dirty="0" smtClean="0">
                <a:solidFill>
                  <a:srgbClr val="FF0000"/>
                </a:solidFill>
              </a:rPr>
              <a:t>Collective Bargaining</a:t>
            </a:r>
            <a:r>
              <a:rPr lang="en-US" dirty="0" smtClean="0"/>
              <a:t>- The process in which a union and company management meet to negotiate a new labor contract.</a:t>
            </a:r>
          </a:p>
          <a:p>
            <a:pPr lvl="1"/>
            <a:r>
              <a:rPr lang="en-US" sz="1800" dirty="0" smtClean="0"/>
              <a:t>Unions negotiate things like: </a:t>
            </a:r>
            <a:r>
              <a:rPr lang="en-US" sz="1800" dirty="0" smtClean="0">
                <a:solidFill>
                  <a:srgbClr val="FF0000"/>
                </a:solidFill>
              </a:rPr>
              <a:t>Wages</a:t>
            </a:r>
            <a:r>
              <a:rPr lang="en-US" sz="1800" dirty="0" smtClean="0"/>
              <a:t>, </a:t>
            </a:r>
            <a:r>
              <a:rPr lang="en-US" sz="1800" dirty="0" smtClean="0">
                <a:solidFill>
                  <a:srgbClr val="FF0000"/>
                </a:solidFill>
              </a:rPr>
              <a:t>Benefits</a:t>
            </a:r>
            <a:r>
              <a:rPr lang="en-US" sz="1800" dirty="0" smtClean="0"/>
              <a:t>, </a:t>
            </a:r>
            <a:r>
              <a:rPr lang="en-US" sz="1800" dirty="0" smtClean="0">
                <a:solidFill>
                  <a:srgbClr val="FF0000"/>
                </a:solidFill>
              </a:rPr>
              <a:t>Working Conditions</a:t>
            </a:r>
            <a:r>
              <a:rPr lang="en-US" sz="1800" dirty="0" smtClean="0"/>
              <a:t>, and </a:t>
            </a:r>
            <a:r>
              <a:rPr lang="en-US" sz="1800" dirty="0" smtClean="0">
                <a:solidFill>
                  <a:srgbClr val="FF0000"/>
                </a:solidFill>
              </a:rPr>
              <a:t>Job Security</a:t>
            </a:r>
            <a:r>
              <a:rPr lang="en-US" sz="1800" dirty="0" smtClean="0"/>
              <a:t>.</a:t>
            </a:r>
          </a:p>
          <a:p>
            <a:r>
              <a:rPr lang="en-US" dirty="0" smtClean="0"/>
              <a:t>Ultimately if unions cannot successfully negotiate these factors, they still have the ability to go on strike.</a:t>
            </a:r>
          </a:p>
        </p:txBody>
      </p:sp>
      <p:pic>
        <p:nvPicPr>
          <p:cNvPr id="1026" name="Picture 2" descr="mage result for w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04" y="4013835"/>
            <a:ext cx="342900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170648" y="4013835"/>
            <a:ext cx="3289300" cy="246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014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79" y="640079"/>
            <a:ext cx="3402531" cy="5272242"/>
          </a:xfrm>
        </p:spPr>
        <p:txBody>
          <a:bodyPr>
            <a:normAutofit/>
          </a:bodyPr>
          <a:lstStyle/>
          <a:p>
            <a:r>
              <a:rPr lang="en-US" dirty="0"/>
              <a:t>The labor force</a:t>
            </a:r>
          </a:p>
        </p:txBody>
      </p:sp>
      <p:sp>
        <p:nvSpPr>
          <p:cNvPr id="3" name="Content Placeholder 2"/>
          <p:cNvSpPr>
            <a:spLocks noGrp="1"/>
          </p:cNvSpPr>
          <p:nvPr>
            <p:ph idx="1"/>
          </p:nvPr>
        </p:nvSpPr>
        <p:spPr>
          <a:xfrm>
            <a:off x="4672103" y="640079"/>
            <a:ext cx="6883072" cy="2834737"/>
          </a:xfrm>
        </p:spPr>
        <p:txBody>
          <a:bodyPr>
            <a:normAutofit/>
          </a:bodyPr>
          <a:lstStyle/>
          <a:p>
            <a:r>
              <a:rPr lang="en-US" dirty="0"/>
              <a:t>The </a:t>
            </a:r>
            <a:r>
              <a:rPr lang="en-US" dirty="0">
                <a:solidFill>
                  <a:srgbClr val="FF0000"/>
                </a:solidFill>
              </a:rPr>
              <a:t>Labor Force is all non-military people who are employed or </a:t>
            </a:r>
            <a:r>
              <a:rPr lang="en-US" u="sng" dirty="0">
                <a:solidFill>
                  <a:srgbClr val="FF0000"/>
                </a:solidFill>
              </a:rPr>
              <a:t>unemployed</a:t>
            </a:r>
            <a:r>
              <a:rPr lang="en-US" dirty="0">
                <a:solidFill>
                  <a:srgbClr val="FF0000"/>
                </a:solidFill>
              </a:rPr>
              <a:t>.</a:t>
            </a:r>
          </a:p>
          <a:p>
            <a:r>
              <a:rPr lang="en-US" dirty="0"/>
              <a:t>The various qualifications for </a:t>
            </a:r>
            <a:r>
              <a:rPr lang="en-US" u="sng" dirty="0"/>
              <a:t>employment</a:t>
            </a:r>
            <a:r>
              <a:rPr lang="en-US" dirty="0"/>
              <a:t> are as follows:</a:t>
            </a:r>
          </a:p>
          <a:p>
            <a:pPr lvl="1"/>
            <a:r>
              <a:rPr lang="en-US" dirty="0"/>
              <a:t>Must be 16 years old</a:t>
            </a:r>
          </a:p>
          <a:p>
            <a:pPr lvl="1"/>
            <a:r>
              <a:rPr lang="en-US" dirty="0"/>
              <a:t>Worked at least 1 hour for pay in the last week</a:t>
            </a:r>
          </a:p>
          <a:p>
            <a:pPr lvl="1"/>
            <a:r>
              <a:rPr lang="en-US" dirty="0"/>
              <a:t>Worked for 15 hours or more without pay in a family business</a:t>
            </a:r>
          </a:p>
          <a:p>
            <a:pPr lvl="1"/>
            <a:r>
              <a:rPr lang="en-US" dirty="0"/>
              <a:t>Held a job but did not work due to illness, vacation, labor disputes, or bad weather.</a:t>
            </a:r>
          </a:p>
        </p:txBody>
      </p:sp>
      <p:pic>
        <p:nvPicPr>
          <p:cNvPr id="5" name="Picture 4"/>
          <p:cNvPicPr>
            <a:picLocks noChangeAspect="1"/>
          </p:cNvPicPr>
          <p:nvPr/>
        </p:nvPicPr>
        <p:blipFill>
          <a:blip r:embed="rId2"/>
          <a:stretch>
            <a:fillRect/>
          </a:stretch>
        </p:blipFill>
        <p:spPr>
          <a:xfrm>
            <a:off x="5309218" y="3597329"/>
            <a:ext cx="5297822" cy="2939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7181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918" y="271965"/>
            <a:ext cx="7729728" cy="1188720"/>
          </a:xfrm>
        </p:spPr>
        <p:txBody>
          <a:bodyPr/>
          <a:lstStyle/>
          <a:p>
            <a:r>
              <a:rPr lang="en-US" dirty="0" smtClean="0"/>
              <a:t>Occupational trends</a:t>
            </a:r>
            <a:endParaRPr lang="en-US" dirty="0"/>
          </a:p>
        </p:txBody>
      </p:sp>
      <p:sp>
        <p:nvSpPr>
          <p:cNvPr id="3" name="Content Placeholder 2"/>
          <p:cNvSpPr>
            <a:spLocks noGrp="1"/>
          </p:cNvSpPr>
          <p:nvPr>
            <p:ph idx="1"/>
          </p:nvPr>
        </p:nvSpPr>
        <p:spPr>
          <a:xfrm>
            <a:off x="637309" y="1613085"/>
            <a:ext cx="10958946" cy="4211781"/>
          </a:xfrm>
        </p:spPr>
        <p:txBody>
          <a:bodyPr/>
          <a:lstStyle/>
          <a:p>
            <a:r>
              <a:rPr lang="en-US" dirty="0" smtClean="0"/>
              <a:t>In the beginning American History, the majority of jobs belonged to the farming industry. But as time has gone forward we have transitioned </a:t>
            </a:r>
            <a:r>
              <a:rPr lang="en-US" dirty="0" smtClean="0">
                <a:solidFill>
                  <a:srgbClr val="FF0000"/>
                </a:solidFill>
              </a:rPr>
              <a:t>from producing goods to producing services</a:t>
            </a:r>
            <a:r>
              <a:rPr lang="en-US" dirty="0" smtClean="0"/>
              <a:t>.  </a:t>
            </a:r>
          </a:p>
          <a:p>
            <a:r>
              <a:rPr lang="en-US" dirty="0" smtClean="0"/>
              <a:t>For example, we began mostly producing crops and raw materials, then steel and heavy materials for industrialization, and now we mostly provide services such as banking, financial assistance, tech support, or education.</a:t>
            </a:r>
          </a:p>
          <a:p>
            <a:r>
              <a:rPr lang="en-US" dirty="0" smtClean="0"/>
              <a:t>As we have created service based jobs faster than goods based services, we have increased our level of outsourcing.</a:t>
            </a:r>
          </a:p>
          <a:p>
            <a:r>
              <a:rPr lang="en-US" dirty="0" smtClean="0">
                <a:solidFill>
                  <a:srgbClr val="FF0000"/>
                </a:solidFill>
              </a:rPr>
              <a:t>Outsourcing</a:t>
            </a:r>
            <a:r>
              <a:rPr lang="en-US" dirty="0" smtClean="0"/>
              <a:t>- Companies contract another company to do a job that would traditionally be done by their own workers.</a:t>
            </a:r>
          </a:p>
          <a:p>
            <a:r>
              <a:rPr lang="en-US" dirty="0" smtClean="0">
                <a:solidFill>
                  <a:srgbClr val="FF0000"/>
                </a:solidFill>
              </a:rPr>
              <a:t>Offshoring</a:t>
            </a:r>
            <a:r>
              <a:rPr lang="en-US" dirty="0" smtClean="0"/>
              <a:t>- The movement of a company’s operations to another country.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755" y="4383868"/>
            <a:ext cx="3492500" cy="2324100"/>
          </a:xfrm>
          <a:prstGeom prst="rect">
            <a:avLst/>
          </a:prstGeom>
        </p:spPr>
      </p:pic>
      <p:pic>
        <p:nvPicPr>
          <p:cNvPr id="7" name="Picture 6"/>
          <p:cNvPicPr>
            <a:picLocks noChangeAspect="1"/>
          </p:cNvPicPr>
          <p:nvPr/>
        </p:nvPicPr>
        <p:blipFill>
          <a:blip r:embed="rId3"/>
          <a:stretch>
            <a:fillRect/>
          </a:stretch>
        </p:blipFill>
        <p:spPr>
          <a:xfrm>
            <a:off x="2251918" y="5069363"/>
            <a:ext cx="2926080" cy="1638605"/>
          </a:xfrm>
          <a:prstGeom prst="rect">
            <a:avLst/>
          </a:prstGeom>
        </p:spPr>
      </p:pic>
    </p:spTree>
    <p:extLst>
      <p:ext uri="{BB962C8B-B14F-4D97-AF65-F5344CB8AC3E}">
        <p14:creationId xmlns:p14="http://schemas.microsoft.com/office/powerpoint/2010/main" val="1495217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61128"/>
            <a:ext cx="7729728" cy="1188720"/>
          </a:xfrm>
        </p:spPr>
        <p:txBody>
          <a:bodyPr/>
          <a:lstStyle/>
          <a:p>
            <a:r>
              <a:rPr lang="en-US" dirty="0" smtClean="0"/>
              <a:t>The changing labor force</a:t>
            </a:r>
            <a:endParaRPr lang="en-US" dirty="0"/>
          </a:p>
        </p:txBody>
      </p:sp>
      <p:sp>
        <p:nvSpPr>
          <p:cNvPr id="3" name="Content Placeholder 2"/>
          <p:cNvSpPr>
            <a:spLocks noGrp="1"/>
          </p:cNvSpPr>
          <p:nvPr>
            <p:ph idx="1"/>
          </p:nvPr>
        </p:nvSpPr>
        <p:spPr>
          <a:xfrm>
            <a:off x="268778" y="1569720"/>
            <a:ext cx="10474038" cy="3948545"/>
          </a:xfrm>
        </p:spPr>
        <p:txBody>
          <a:bodyPr>
            <a:normAutofit fontScale="92500" lnSpcReduction="10000"/>
          </a:bodyPr>
          <a:lstStyle/>
          <a:p>
            <a:r>
              <a:rPr lang="en-US" dirty="0" smtClean="0"/>
              <a:t>Increased number of college graduates:</a:t>
            </a:r>
          </a:p>
          <a:p>
            <a:pPr lvl="1"/>
            <a:r>
              <a:rPr lang="en-US" sz="1800" dirty="0" smtClean="0">
                <a:solidFill>
                  <a:srgbClr val="FF0000"/>
                </a:solidFill>
              </a:rPr>
              <a:t>The Learning Effect</a:t>
            </a:r>
            <a:r>
              <a:rPr lang="en-US" sz="1800" dirty="0" smtClean="0"/>
              <a:t>- Education increases efficiency of production and results in higher wages.</a:t>
            </a:r>
          </a:p>
          <a:p>
            <a:pPr lvl="1"/>
            <a:endParaRPr lang="en-US" sz="1800" dirty="0" smtClean="0"/>
          </a:p>
          <a:p>
            <a:r>
              <a:rPr lang="en-US" dirty="0" smtClean="0"/>
              <a:t>Increased number of women in the workforce.</a:t>
            </a:r>
          </a:p>
          <a:p>
            <a:endParaRPr lang="en-US" dirty="0" smtClean="0"/>
          </a:p>
          <a:p>
            <a:r>
              <a:rPr lang="en-US" dirty="0" smtClean="0"/>
              <a:t>Increased number of temporary workers:</a:t>
            </a:r>
          </a:p>
          <a:p>
            <a:pPr lvl="1"/>
            <a:r>
              <a:rPr lang="en-US" sz="1800" dirty="0" smtClean="0"/>
              <a:t>Businesses are moving away from hiring permanent, full-time workers and toward hiring part-time workers.</a:t>
            </a:r>
          </a:p>
          <a:p>
            <a:pPr lvl="1"/>
            <a:r>
              <a:rPr lang="en-US" sz="1800" dirty="0" smtClean="0">
                <a:solidFill>
                  <a:srgbClr val="FF0000"/>
                </a:solidFill>
              </a:rPr>
              <a:t>Contingent Employment</a:t>
            </a:r>
            <a:r>
              <a:rPr lang="en-US" sz="1800" dirty="0" smtClean="0"/>
              <a:t>- Temporary and part-time jobs instead of fulltime employment.</a:t>
            </a:r>
          </a:p>
          <a:p>
            <a:pPr lvl="1"/>
            <a:endParaRPr lang="en-US" sz="1800" dirty="0" smtClean="0"/>
          </a:p>
          <a:p>
            <a:r>
              <a:rPr lang="en-US" dirty="0" smtClean="0"/>
              <a:t>Increased number of foreign-born workers:</a:t>
            </a:r>
          </a:p>
          <a:p>
            <a:pPr lvl="1"/>
            <a:r>
              <a:rPr lang="en-US" sz="1800" dirty="0" smtClean="0">
                <a:solidFill>
                  <a:srgbClr val="FF0000"/>
                </a:solidFill>
              </a:rPr>
              <a:t>Guest Workers</a:t>
            </a:r>
            <a:r>
              <a:rPr lang="en-US" sz="1800" dirty="0" smtClean="0"/>
              <a:t>- Workers allowed to live and work in the U.S. only temporarily.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703" y="4450357"/>
            <a:ext cx="3979297" cy="239268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778" b="89778" l="9778" r="95111">
                        <a14:foregroundMark x1="95111" y1="69333" x2="95111" y2="69333"/>
                      </a14:backgroundRemoval>
                    </a14:imgEffect>
                  </a14:imgLayer>
                </a14:imgProps>
              </a:ext>
            </a:extLst>
          </a:blip>
          <a:stretch>
            <a:fillRect/>
          </a:stretch>
        </p:blipFill>
        <p:spPr>
          <a:xfrm rot="1265951">
            <a:off x="9131186" y="1174028"/>
            <a:ext cx="2857500" cy="2857500"/>
          </a:xfrm>
          <a:prstGeom prst="rect">
            <a:avLst/>
          </a:prstGeom>
        </p:spPr>
      </p:pic>
    </p:spTree>
    <p:extLst>
      <p:ext uri="{BB962C8B-B14F-4D97-AF65-F5344CB8AC3E}">
        <p14:creationId xmlns:p14="http://schemas.microsoft.com/office/powerpoint/2010/main" val="214427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845" y="244256"/>
            <a:ext cx="7729728" cy="1188720"/>
          </a:xfrm>
        </p:spPr>
        <p:txBody>
          <a:bodyPr/>
          <a:lstStyle/>
          <a:p>
            <a:r>
              <a:rPr lang="en-US" dirty="0" smtClean="0"/>
              <a:t>Labor demand</a:t>
            </a:r>
            <a:endParaRPr lang="en-US" dirty="0"/>
          </a:p>
        </p:txBody>
      </p:sp>
      <p:sp>
        <p:nvSpPr>
          <p:cNvPr id="3" name="Content Placeholder 2"/>
          <p:cNvSpPr>
            <a:spLocks noGrp="1"/>
          </p:cNvSpPr>
          <p:nvPr>
            <p:ph idx="1"/>
          </p:nvPr>
        </p:nvSpPr>
        <p:spPr>
          <a:xfrm>
            <a:off x="146109" y="1831572"/>
            <a:ext cx="11610109" cy="4696690"/>
          </a:xfrm>
        </p:spPr>
        <p:txBody>
          <a:bodyPr/>
          <a:lstStyle/>
          <a:p>
            <a:r>
              <a:rPr lang="en-US" dirty="0" smtClean="0"/>
              <a:t>Demand for labor is called </a:t>
            </a:r>
            <a:r>
              <a:rPr lang="en-US" dirty="0" smtClean="0">
                <a:solidFill>
                  <a:srgbClr val="FF0000"/>
                </a:solidFill>
              </a:rPr>
              <a:t>derived demand </a:t>
            </a:r>
            <a:r>
              <a:rPr lang="en-US" dirty="0" smtClean="0"/>
              <a:t>because it is derived by the demand for another good or service.</a:t>
            </a:r>
          </a:p>
          <a:p>
            <a:pPr lvl="1"/>
            <a:r>
              <a:rPr lang="en-US" sz="1800" dirty="0" smtClean="0">
                <a:solidFill>
                  <a:srgbClr val="FF0000"/>
                </a:solidFill>
              </a:rPr>
              <a:t>Example: </a:t>
            </a:r>
            <a:r>
              <a:rPr lang="en-US" sz="1800" dirty="0" smtClean="0"/>
              <a:t>The demand for cooks depends on the demand for restaurant meals.</a:t>
            </a:r>
          </a:p>
          <a:p>
            <a:r>
              <a:rPr lang="en-US" dirty="0" smtClean="0">
                <a:solidFill>
                  <a:srgbClr val="FF0000"/>
                </a:solidFill>
              </a:rPr>
              <a:t>Productivity of labor</a:t>
            </a:r>
            <a:r>
              <a:rPr lang="en-US" dirty="0" smtClean="0"/>
              <a:t>- The quantity of output produced by a unit of labor.</a:t>
            </a:r>
          </a:p>
          <a:p>
            <a:r>
              <a:rPr lang="en-US" dirty="0" smtClean="0"/>
              <a:t>This curve is downward sloping because as wages per hour decreases, so does the number of people who want to work that job.</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485" y="3535680"/>
            <a:ext cx="4394724" cy="3129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070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456" y="294132"/>
            <a:ext cx="7729728" cy="1188720"/>
          </a:xfrm>
        </p:spPr>
        <p:txBody>
          <a:bodyPr/>
          <a:lstStyle/>
          <a:p>
            <a:r>
              <a:rPr lang="en-US" dirty="0" smtClean="0"/>
              <a:t>Labor supply</a:t>
            </a:r>
            <a:endParaRPr lang="en-US" dirty="0"/>
          </a:p>
        </p:txBody>
      </p:sp>
      <p:sp>
        <p:nvSpPr>
          <p:cNvPr id="3" name="Content Placeholder 2"/>
          <p:cNvSpPr>
            <a:spLocks noGrp="1"/>
          </p:cNvSpPr>
          <p:nvPr>
            <p:ph idx="1"/>
          </p:nvPr>
        </p:nvSpPr>
        <p:spPr>
          <a:xfrm>
            <a:off x="228599" y="1645920"/>
            <a:ext cx="11734800" cy="4678680"/>
          </a:xfrm>
        </p:spPr>
        <p:txBody>
          <a:bodyPr/>
          <a:lstStyle/>
          <a:p>
            <a:r>
              <a:rPr lang="en-US" dirty="0" smtClean="0"/>
              <a:t>Labor Supply comes from the number of people willing to work for wages.</a:t>
            </a:r>
          </a:p>
          <a:p>
            <a:r>
              <a:rPr lang="en-US" dirty="0" smtClean="0"/>
              <a:t>This curve is </a:t>
            </a:r>
            <a:r>
              <a:rPr lang="en-US" dirty="0" smtClean="0">
                <a:solidFill>
                  <a:srgbClr val="FF0000"/>
                </a:solidFill>
              </a:rPr>
              <a:t>upward sloping </a:t>
            </a:r>
            <a:r>
              <a:rPr lang="en-US" dirty="0" smtClean="0"/>
              <a:t>because as the wage rate for a job increases, the number of people who want to work that job increases.</a:t>
            </a:r>
          </a:p>
          <a:p>
            <a:r>
              <a:rPr lang="en-US" dirty="0" smtClean="0"/>
              <a:t>The law of supply and demand still apply here, and where the two lines intersect you get the Equilibrium Wage.</a:t>
            </a:r>
          </a:p>
          <a:p>
            <a:pPr lvl="1"/>
            <a:r>
              <a:rPr lang="en-US" sz="1800" dirty="0" smtClean="0">
                <a:solidFill>
                  <a:srgbClr val="FF0000"/>
                </a:solidFill>
              </a:rPr>
              <a:t>Equilibrium Wage</a:t>
            </a:r>
            <a:r>
              <a:rPr lang="en-US" sz="1800" dirty="0" smtClean="0"/>
              <a:t>- The wage rate set when Supply of Workers = Demand for Work.</a:t>
            </a:r>
            <a:endParaRPr lang="en-US" sz="18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621" y="3605562"/>
            <a:ext cx="4389395" cy="3125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18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Econmovies</a:t>
            </a:r>
            <a:r>
              <a:rPr lang="en-US" dirty="0" smtClean="0"/>
              <a:t>: Labor Markets</a:t>
            </a:r>
            <a:endParaRPr lang="en-US" dirty="0"/>
          </a:p>
        </p:txBody>
      </p:sp>
      <p:pic>
        <p:nvPicPr>
          <p:cNvPr id="4" name="jDxS7VtRT5s"/>
          <p:cNvPicPr>
            <a:picLocks noGrp="1" noRot="1" noChangeAspect="1"/>
          </p:cNvPicPr>
          <p:nvPr>
            <p:ph idx="1"/>
            <a:videoFile r:link="rId1"/>
          </p:nvPr>
        </p:nvPicPr>
        <p:blipFill>
          <a:blip r:embed="rId3"/>
          <a:stretch>
            <a:fillRect/>
          </a:stretch>
        </p:blipFill>
        <p:spPr>
          <a:xfrm>
            <a:off x="2358614" y="2462474"/>
            <a:ext cx="7474771" cy="4204559"/>
          </a:xfrm>
          <a:prstGeom prst="rect">
            <a:avLst/>
          </a:prstGeom>
        </p:spPr>
      </p:pic>
    </p:spTree>
    <p:extLst>
      <p:ext uri="{BB962C8B-B14F-4D97-AF65-F5344CB8AC3E}">
        <p14:creationId xmlns:p14="http://schemas.microsoft.com/office/powerpoint/2010/main" val="187393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661" r="35007" b="-1"/>
          <a:stretch/>
        </p:blipFill>
        <p:spPr>
          <a:xfrm>
            <a:off x="7534654" y="10"/>
            <a:ext cx="4657345" cy="6857990"/>
          </a:xfrm>
          <a:prstGeom prst="rect">
            <a:avLst/>
          </a:prstGeom>
        </p:spPr>
      </p:pic>
      <p:sp>
        <p:nvSpPr>
          <p:cNvPr id="2" name="Title 1"/>
          <p:cNvSpPr>
            <a:spLocks noGrp="1"/>
          </p:cNvSpPr>
          <p:nvPr>
            <p:ph type="title"/>
          </p:nvPr>
        </p:nvSpPr>
        <p:spPr>
          <a:xfrm>
            <a:off x="804672" y="430136"/>
            <a:ext cx="5925310" cy="1174991"/>
          </a:xfrm>
        </p:spPr>
        <p:txBody>
          <a:bodyPr>
            <a:normAutofit/>
          </a:bodyPr>
          <a:lstStyle/>
          <a:p>
            <a:r>
              <a:rPr lang="en-US" sz="2400"/>
              <a:t>Wages and Worker skills</a:t>
            </a:r>
          </a:p>
        </p:txBody>
      </p:sp>
      <p:sp>
        <p:nvSpPr>
          <p:cNvPr id="3" name="Content Placeholder 2"/>
          <p:cNvSpPr>
            <a:spLocks noGrp="1"/>
          </p:cNvSpPr>
          <p:nvPr>
            <p:ph idx="1"/>
          </p:nvPr>
        </p:nvSpPr>
        <p:spPr>
          <a:xfrm>
            <a:off x="274320" y="2026920"/>
            <a:ext cx="7101840" cy="4693920"/>
          </a:xfrm>
        </p:spPr>
        <p:txBody>
          <a:bodyPr>
            <a:normAutofit/>
          </a:bodyPr>
          <a:lstStyle/>
          <a:p>
            <a:pPr>
              <a:lnSpc>
                <a:spcPct val="90000"/>
              </a:lnSpc>
            </a:pPr>
            <a:r>
              <a:rPr lang="en-US" dirty="0"/>
              <a:t>The Wage Rate you receive as a worker is directly correlated with worker skills and education, as well as the laws of supply and demand</a:t>
            </a:r>
            <a:r>
              <a:rPr lang="en-US" dirty="0" smtClean="0"/>
              <a:t>.</a:t>
            </a:r>
          </a:p>
          <a:p>
            <a:pPr>
              <a:lnSpc>
                <a:spcPct val="90000"/>
              </a:lnSpc>
            </a:pPr>
            <a:endParaRPr lang="en-US" dirty="0"/>
          </a:p>
          <a:p>
            <a:pPr>
              <a:lnSpc>
                <a:spcPct val="90000"/>
              </a:lnSpc>
            </a:pPr>
            <a:r>
              <a:rPr lang="en-US" dirty="0"/>
              <a:t>4 Skill Levels of Jobs:</a:t>
            </a:r>
          </a:p>
          <a:p>
            <a:pPr lvl="1">
              <a:lnSpc>
                <a:spcPct val="90000"/>
              </a:lnSpc>
            </a:pPr>
            <a:r>
              <a:rPr lang="en-US" sz="1800" dirty="0">
                <a:solidFill>
                  <a:srgbClr val="FF0000"/>
                </a:solidFill>
              </a:rPr>
              <a:t>Unskilled Labor</a:t>
            </a:r>
            <a:r>
              <a:rPr lang="en-US" sz="1800" dirty="0"/>
              <a:t>- No specialized skills, education or training. </a:t>
            </a:r>
          </a:p>
          <a:p>
            <a:pPr lvl="2">
              <a:lnSpc>
                <a:spcPct val="90000"/>
              </a:lnSpc>
            </a:pPr>
            <a:r>
              <a:rPr lang="en-US" sz="1800" dirty="0"/>
              <a:t>Example: Janitors, dishwashers, farmworkers</a:t>
            </a:r>
          </a:p>
          <a:p>
            <a:pPr lvl="1">
              <a:lnSpc>
                <a:spcPct val="90000"/>
              </a:lnSpc>
            </a:pPr>
            <a:r>
              <a:rPr lang="en-US" sz="1800" dirty="0">
                <a:solidFill>
                  <a:srgbClr val="FF0000"/>
                </a:solidFill>
              </a:rPr>
              <a:t>Semi-Skilled Labor</a:t>
            </a:r>
            <a:r>
              <a:rPr lang="en-US" sz="1800" dirty="0"/>
              <a:t>- Minimal specialized skills or training. </a:t>
            </a:r>
          </a:p>
          <a:p>
            <a:pPr lvl="2">
              <a:lnSpc>
                <a:spcPct val="90000"/>
              </a:lnSpc>
            </a:pPr>
            <a:r>
              <a:rPr lang="en-US" sz="1800" dirty="0"/>
              <a:t>Example: Lifeguards, truck drivers, equipment operators</a:t>
            </a:r>
          </a:p>
          <a:p>
            <a:pPr lvl="1">
              <a:lnSpc>
                <a:spcPct val="90000"/>
              </a:lnSpc>
            </a:pPr>
            <a:r>
              <a:rPr lang="en-US" sz="1800" dirty="0">
                <a:solidFill>
                  <a:srgbClr val="FF0000"/>
                </a:solidFill>
              </a:rPr>
              <a:t>Skilled Labor</a:t>
            </a:r>
            <a:r>
              <a:rPr lang="en-US" sz="1800" dirty="0"/>
              <a:t>- Requires specialized skill to operate complicated equipment.</a:t>
            </a:r>
          </a:p>
          <a:p>
            <a:pPr lvl="2">
              <a:lnSpc>
                <a:spcPct val="90000"/>
              </a:lnSpc>
            </a:pPr>
            <a:r>
              <a:rPr lang="en-US" sz="1800" dirty="0"/>
              <a:t>Example: Bank tellers, firefighters, carpenters</a:t>
            </a:r>
          </a:p>
          <a:p>
            <a:pPr lvl="1">
              <a:lnSpc>
                <a:spcPct val="90000"/>
              </a:lnSpc>
            </a:pPr>
            <a:r>
              <a:rPr lang="en-US" sz="1800" dirty="0">
                <a:solidFill>
                  <a:srgbClr val="FF0000"/>
                </a:solidFill>
              </a:rPr>
              <a:t>Professional Labor</a:t>
            </a:r>
            <a:r>
              <a:rPr lang="en-US" sz="1800" dirty="0"/>
              <a:t>- Requires advanced skill and education.</a:t>
            </a:r>
          </a:p>
          <a:p>
            <a:pPr lvl="2">
              <a:lnSpc>
                <a:spcPct val="90000"/>
              </a:lnSpc>
            </a:pPr>
            <a:r>
              <a:rPr lang="en-US" sz="1800" dirty="0"/>
              <a:t>Example: Teachers, doctors, lawyers, professional athletes</a:t>
            </a:r>
          </a:p>
          <a:p>
            <a:pPr lvl="2">
              <a:lnSpc>
                <a:spcPct val="90000"/>
              </a:lnSpc>
            </a:pPr>
            <a:endParaRPr lang="en-US" sz="1400" dirty="0"/>
          </a:p>
        </p:txBody>
      </p:sp>
    </p:spTree>
    <p:extLst>
      <p:ext uri="{BB962C8B-B14F-4D97-AF65-F5344CB8AC3E}">
        <p14:creationId xmlns:p14="http://schemas.microsoft.com/office/powerpoint/2010/main" val="131093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0354" y="3377509"/>
            <a:ext cx="4214353" cy="2734043"/>
          </a:xfrm>
          <a:prstGeom prst="rect">
            <a:avLst/>
          </a:prstGeom>
        </p:spPr>
      </p:pic>
      <p:sp>
        <p:nvSpPr>
          <p:cNvPr id="10" name="Rectangle 9">
            <a:extLst>
              <a:ext uri="{FF2B5EF4-FFF2-40B4-BE49-F238E27FC236}">
                <a16:creationId xmlns:a16="http://schemas.microsoft.com/office/drawing/2014/main" id="{DCD3F51F-E0F2-41F0-9EAD-111C87DFF5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64117" y="321733"/>
            <a:ext cx="4386826" cy="2734043"/>
          </a:xfrm>
          <a:prstGeom prst="rect">
            <a:avLst/>
          </a:prstGeom>
        </p:spPr>
      </p:pic>
      <p:sp>
        <p:nvSpPr>
          <p:cNvPr id="2" name="Title 1"/>
          <p:cNvSpPr>
            <a:spLocks noGrp="1"/>
          </p:cNvSpPr>
          <p:nvPr>
            <p:ph type="title"/>
          </p:nvPr>
        </p:nvSpPr>
        <p:spPr>
          <a:xfrm>
            <a:off x="6119732" y="1290025"/>
            <a:ext cx="5291327" cy="1188720"/>
          </a:xfrm>
          <a:solidFill>
            <a:srgbClr val="FFFFFF"/>
          </a:solidFill>
          <a:ln>
            <a:solidFill>
              <a:srgbClr val="404040"/>
            </a:solidFill>
          </a:ln>
        </p:spPr>
        <p:txBody>
          <a:bodyPr>
            <a:normAutofit/>
          </a:bodyPr>
          <a:lstStyle/>
          <a:p>
            <a:r>
              <a:rPr lang="en-US"/>
              <a:t>Wages</a:t>
            </a:r>
          </a:p>
        </p:txBody>
      </p:sp>
      <p:sp>
        <p:nvSpPr>
          <p:cNvPr id="3" name="Content Placeholder 2"/>
          <p:cNvSpPr>
            <a:spLocks noGrp="1"/>
          </p:cNvSpPr>
          <p:nvPr>
            <p:ph idx="1"/>
          </p:nvPr>
        </p:nvSpPr>
        <p:spPr>
          <a:xfrm>
            <a:off x="6119732" y="2858703"/>
            <a:ext cx="5285791" cy="3042547"/>
          </a:xfrm>
        </p:spPr>
        <p:txBody>
          <a:bodyPr>
            <a:normAutofit lnSpcReduction="10000"/>
          </a:bodyPr>
          <a:lstStyle/>
          <a:p>
            <a:pPr>
              <a:lnSpc>
                <a:spcPct val="90000"/>
              </a:lnSpc>
            </a:pPr>
            <a:r>
              <a:rPr lang="en-US" sz="1700" dirty="0">
                <a:solidFill>
                  <a:srgbClr val="FFFFFF"/>
                </a:solidFill>
              </a:rPr>
              <a:t>In addition to your level of skill, a variety of other factors can impact your wage rate:</a:t>
            </a:r>
          </a:p>
          <a:p>
            <a:pPr>
              <a:lnSpc>
                <a:spcPct val="90000"/>
              </a:lnSpc>
            </a:pPr>
            <a:r>
              <a:rPr lang="en-US" sz="1700" dirty="0">
                <a:solidFill>
                  <a:srgbClr val="FF0000"/>
                </a:solidFill>
              </a:rPr>
              <a:t>Discrimination in the workplace</a:t>
            </a:r>
          </a:p>
          <a:p>
            <a:pPr lvl="1">
              <a:lnSpc>
                <a:spcPct val="90000"/>
              </a:lnSpc>
            </a:pPr>
            <a:r>
              <a:rPr lang="en-US" sz="1700" dirty="0">
                <a:solidFill>
                  <a:srgbClr val="FFFFFF"/>
                </a:solidFill>
              </a:rPr>
              <a:t>Women still typically earn lower wages than men.</a:t>
            </a:r>
          </a:p>
          <a:p>
            <a:pPr lvl="1">
              <a:lnSpc>
                <a:spcPct val="90000"/>
              </a:lnSpc>
            </a:pPr>
            <a:r>
              <a:rPr lang="en-US" sz="1700" dirty="0">
                <a:solidFill>
                  <a:srgbClr val="FFFFFF"/>
                </a:solidFill>
              </a:rPr>
              <a:t>Minorities still typically earn lower wages than whites.</a:t>
            </a:r>
          </a:p>
          <a:p>
            <a:pPr>
              <a:lnSpc>
                <a:spcPct val="90000"/>
              </a:lnSpc>
            </a:pPr>
            <a:r>
              <a:rPr lang="en-US" sz="1700" dirty="0">
                <a:solidFill>
                  <a:srgbClr val="FF0000"/>
                </a:solidFill>
              </a:rPr>
              <a:t>Minimum Wage Laws</a:t>
            </a:r>
          </a:p>
          <a:p>
            <a:pPr>
              <a:lnSpc>
                <a:spcPct val="90000"/>
              </a:lnSpc>
            </a:pPr>
            <a:r>
              <a:rPr lang="en-US" sz="1700" dirty="0">
                <a:solidFill>
                  <a:srgbClr val="FF0000"/>
                </a:solidFill>
              </a:rPr>
              <a:t>Safety Laws</a:t>
            </a:r>
            <a:r>
              <a:rPr lang="en-US" sz="1700" dirty="0">
                <a:solidFill>
                  <a:srgbClr val="FFFFFF"/>
                </a:solidFill>
              </a:rPr>
              <a:t>- The more safety regulations imposed on your company, the more your wages are impacted</a:t>
            </a:r>
          </a:p>
          <a:p>
            <a:pPr>
              <a:lnSpc>
                <a:spcPct val="90000"/>
              </a:lnSpc>
            </a:pPr>
            <a:r>
              <a:rPr lang="en-US" sz="1700" dirty="0">
                <a:solidFill>
                  <a:srgbClr val="FF0000"/>
                </a:solidFill>
              </a:rPr>
              <a:t>Unions</a:t>
            </a:r>
          </a:p>
          <a:p>
            <a:pPr>
              <a:lnSpc>
                <a:spcPct val="90000"/>
              </a:lnSpc>
            </a:pPr>
            <a:endParaRPr lang="en-US" sz="1700" dirty="0">
              <a:solidFill>
                <a:srgbClr val="FFFFFF"/>
              </a:solidFill>
            </a:endParaRPr>
          </a:p>
        </p:txBody>
      </p:sp>
    </p:spTree>
    <p:extLst>
      <p:ext uri="{BB962C8B-B14F-4D97-AF65-F5344CB8AC3E}">
        <p14:creationId xmlns:p14="http://schemas.microsoft.com/office/powerpoint/2010/main" val="265560581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4843</TotalTime>
  <Words>750</Words>
  <Application>Microsoft Office PowerPoint</Application>
  <PresentationFormat>Widescreen</PresentationFormat>
  <Paragraphs>67</Paragraphs>
  <Slides>11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Parcel</vt:lpstr>
      <vt:lpstr>The Labor force</vt:lpstr>
      <vt:lpstr>The labor force</vt:lpstr>
      <vt:lpstr>Occupational trends</vt:lpstr>
      <vt:lpstr>The changing labor force</vt:lpstr>
      <vt:lpstr>Labor demand</vt:lpstr>
      <vt:lpstr>Labor supply</vt:lpstr>
      <vt:lpstr>Econmovies: Labor Markets</vt:lpstr>
      <vt:lpstr>Wages and Worker skills</vt:lpstr>
      <vt:lpstr>Wages</vt:lpstr>
      <vt:lpstr>Labor Unions</vt:lpstr>
      <vt:lpstr>Labor and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Labor force</dc:title>
  <dc:creator>Lane Weaver</dc:creator>
  <cp:lastModifiedBy>Powell, Jennifer</cp:lastModifiedBy>
  <cp:revision>20</cp:revision>
  <dcterms:created xsi:type="dcterms:W3CDTF">2018-03-22T12:08:45Z</dcterms:created>
  <dcterms:modified xsi:type="dcterms:W3CDTF">2018-03-29T14:47:54Z</dcterms:modified>
</cp:coreProperties>
</file>